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2225" cx="1828005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8f7da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88f7daa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88f7daa0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88f7daa0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8f7daa0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88f7daa0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can also be used to cover topics that can be represented by an image/graph etc. Information which is half image/half information type. Like shown in the example above.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88f7daa0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88f7daa0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8f7daa0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88f7daa0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8f7daa00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88f7daa0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8f7daa0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88f7daa0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This slide, like mentioned is to summarize the various videos we have seen in this section. This gives the viewers a sense of achievement that they have covered exactly what they were looking for.</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8f7daa0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88f7daa0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3.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Excel </a:t>
            </a:r>
            <a:r>
              <a:rPr lang="en"/>
              <a:t>XLSX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The Excel XLSX format</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Libraries to work with Excel XLSX</a:t>
            </a:r>
            <a:endParaRPr sz="3997">
              <a:solidFill>
                <a:srgbClr val="434343"/>
              </a:solidFill>
            </a:endParaRPr>
          </a:p>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Code: read and write a Excel XLSX file</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nvSpPr>
        <p:spPr>
          <a:xfrm>
            <a:off x="905525" y="4676075"/>
            <a:ext cx="16360500" cy="458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Features:</a:t>
            </a:r>
            <a:endParaRPr b="1" sz="3000">
              <a:solidFill>
                <a:srgbClr val="434343"/>
              </a:solidFill>
              <a:latin typeface="Calibri"/>
              <a:ea typeface="Calibri"/>
              <a:cs typeface="Calibri"/>
              <a:sym typeface="Calibri"/>
            </a:endParaRPr>
          </a:p>
          <a:p>
            <a:pPr indent="-419100" lvl="0" marL="914400" rtl="0" algn="l">
              <a:lnSpc>
                <a:spcPct val="115000"/>
              </a:lnSpc>
              <a:spcBef>
                <a:spcPts val="160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Each </a:t>
            </a:r>
            <a:r>
              <a:rPr i="1" lang="en" sz="3000">
                <a:solidFill>
                  <a:srgbClr val="434343"/>
                </a:solidFill>
                <a:latin typeface="Calibri"/>
                <a:ea typeface="Calibri"/>
                <a:cs typeface="Calibri"/>
                <a:sym typeface="Calibri"/>
              </a:rPr>
              <a:t>workbook</a:t>
            </a:r>
            <a:r>
              <a:rPr lang="en" sz="3000">
                <a:solidFill>
                  <a:srgbClr val="434343"/>
                </a:solidFill>
                <a:latin typeface="Calibri"/>
                <a:ea typeface="Calibri"/>
                <a:cs typeface="Calibri"/>
                <a:sym typeface="Calibri"/>
              </a:rPr>
              <a:t> contains one or more sheets, each one being a data matrix</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Each sheet is composed of </a:t>
            </a:r>
            <a:r>
              <a:rPr i="1" lang="en" sz="3000">
                <a:solidFill>
                  <a:srgbClr val="434343"/>
                </a:solidFill>
                <a:latin typeface="Calibri"/>
                <a:ea typeface="Calibri"/>
                <a:cs typeface="Calibri"/>
                <a:sym typeface="Calibri"/>
              </a:rPr>
              <a:t>r</a:t>
            </a:r>
            <a:r>
              <a:rPr i="1" lang="en" sz="3000">
                <a:solidFill>
                  <a:srgbClr val="434343"/>
                </a:solidFill>
                <a:latin typeface="Calibri"/>
                <a:ea typeface="Calibri"/>
                <a:cs typeface="Calibri"/>
                <a:sym typeface="Calibri"/>
              </a:rPr>
              <a:t>ows</a:t>
            </a:r>
            <a:r>
              <a:rPr lang="en" sz="3000">
                <a:solidFill>
                  <a:srgbClr val="434343"/>
                </a:solidFill>
                <a:latin typeface="Calibri"/>
                <a:ea typeface="Calibri"/>
                <a:cs typeface="Calibri"/>
                <a:sym typeface="Calibri"/>
              </a:rPr>
              <a:t> (named with numbers) and </a:t>
            </a:r>
            <a:r>
              <a:rPr i="1" lang="en" sz="3000">
                <a:solidFill>
                  <a:srgbClr val="434343"/>
                </a:solidFill>
                <a:latin typeface="Calibri"/>
                <a:ea typeface="Calibri"/>
                <a:cs typeface="Calibri"/>
                <a:sym typeface="Calibri"/>
              </a:rPr>
              <a:t>columns</a:t>
            </a:r>
            <a:r>
              <a:rPr lang="en" sz="3000">
                <a:solidFill>
                  <a:srgbClr val="434343"/>
                </a:solidFill>
                <a:latin typeface="Calibri"/>
                <a:ea typeface="Calibri"/>
                <a:cs typeface="Calibri"/>
                <a:sym typeface="Calibri"/>
              </a:rPr>
              <a:t> (named with letters)</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i="1" lang="en" sz="3000">
                <a:solidFill>
                  <a:srgbClr val="434343"/>
                </a:solidFill>
                <a:latin typeface="Calibri"/>
                <a:ea typeface="Calibri"/>
                <a:cs typeface="Calibri"/>
                <a:sym typeface="Calibri"/>
              </a:rPr>
              <a:t>C</a:t>
            </a:r>
            <a:r>
              <a:rPr i="1" lang="en" sz="3000">
                <a:solidFill>
                  <a:srgbClr val="434343"/>
                </a:solidFill>
                <a:latin typeface="Calibri"/>
                <a:ea typeface="Calibri"/>
                <a:cs typeface="Calibri"/>
                <a:sym typeface="Calibri"/>
              </a:rPr>
              <a:t>ells</a:t>
            </a:r>
            <a:r>
              <a:rPr lang="en" sz="3000">
                <a:solidFill>
                  <a:srgbClr val="434343"/>
                </a:solidFill>
                <a:latin typeface="Calibri"/>
                <a:ea typeface="Calibri"/>
                <a:cs typeface="Calibri"/>
                <a:sym typeface="Calibri"/>
              </a:rPr>
              <a:t>, each one being referenced by a row and a column, may contain values or formulas</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i="1" lang="en" sz="3000">
                <a:solidFill>
                  <a:srgbClr val="434343"/>
                </a:solidFill>
                <a:latin typeface="Calibri"/>
                <a:ea typeface="Calibri"/>
                <a:cs typeface="Calibri"/>
                <a:sym typeface="Calibri"/>
              </a:rPr>
              <a:t>Values</a:t>
            </a:r>
            <a:r>
              <a:rPr lang="en" sz="3000">
                <a:solidFill>
                  <a:srgbClr val="434343"/>
                </a:solidFill>
                <a:latin typeface="Calibri"/>
                <a:ea typeface="Calibri"/>
                <a:cs typeface="Calibri"/>
                <a:sym typeface="Calibri"/>
              </a:rPr>
              <a:t> is typed data (eg. numbers, strings, booleans)</a:t>
            </a:r>
            <a:endParaRPr sz="3000">
              <a:solidFill>
                <a:srgbClr val="434343"/>
              </a:solidFill>
              <a:latin typeface="Calibri"/>
              <a:ea typeface="Calibri"/>
              <a:cs typeface="Calibri"/>
              <a:sym typeface="Calibri"/>
            </a:endParaRPr>
          </a:p>
          <a:p>
            <a:pPr indent="-419100" lvl="0" marL="914400" rtl="0" algn="l">
              <a:lnSpc>
                <a:spcPct val="115000"/>
              </a:lnSpc>
              <a:spcBef>
                <a:spcPts val="0"/>
              </a:spcBef>
              <a:spcAft>
                <a:spcPts val="0"/>
              </a:spcAft>
              <a:buClr>
                <a:srgbClr val="434343"/>
              </a:buClr>
              <a:buSzPts val="3000"/>
              <a:buFont typeface="Calibri"/>
              <a:buChar char="●"/>
            </a:pPr>
            <a:r>
              <a:rPr i="1" lang="en" sz="3000">
                <a:solidFill>
                  <a:srgbClr val="434343"/>
                </a:solidFill>
                <a:latin typeface="Calibri"/>
                <a:ea typeface="Calibri"/>
                <a:cs typeface="Calibri"/>
                <a:sym typeface="Calibri"/>
              </a:rPr>
              <a:t>Formulas</a:t>
            </a:r>
            <a:r>
              <a:rPr lang="en" sz="3000">
                <a:solidFill>
                  <a:srgbClr val="434343"/>
                </a:solidFill>
                <a:latin typeface="Calibri"/>
                <a:ea typeface="Calibri"/>
                <a:cs typeface="Calibri"/>
                <a:sym typeface="Calibri"/>
              </a:rPr>
              <a:t> are functions that dynamically calculate the value of a cell based on other cells’ values</a:t>
            </a:r>
            <a:endParaRPr sz="3000">
              <a:solidFill>
                <a:srgbClr val="434343"/>
              </a:solidFill>
              <a:latin typeface="Calibri"/>
              <a:ea typeface="Calibri"/>
              <a:cs typeface="Calibri"/>
              <a:sym typeface="Calibri"/>
            </a:endParaRPr>
          </a:p>
        </p:txBody>
      </p:sp>
      <p:sp>
        <p:nvSpPr>
          <p:cNvPr id="156" name="Google Shape;156;p44"/>
          <p:cNvSpPr txBox="1"/>
          <p:nvPr>
            <p:ph type="title"/>
          </p:nvPr>
        </p:nvSpPr>
        <p:spPr>
          <a:xfrm>
            <a:off x="943628" y="1476767"/>
            <a:ext cx="16436700" cy="15348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The Excel XLSX format (1/2)</a:t>
            </a:r>
            <a:endParaRPr/>
          </a:p>
        </p:txBody>
      </p:sp>
      <p:sp>
        <p:nvSpPr>
          <p:cNvPr id="157" name="Google Shape;157;p44"/>
          <p:cNvSpPr txBox="1"/>
          <p:nvPr/>
        </p:nvSpPr>
        <p:spPr>
          <a:xfrm>
            <a:off x="824625" y="3860175"/>
            <a:ext cx="16907400" cy="1273200"/>
          </a:xfrm>
          <a:prstGeom prst="rect">
            <a:avLst/>
          </a:prstGeom>
          <a:noFill/>
          <a:ln>
            <a:noFill/>
          </a:ln>
        </p:spPr>
        <p:txBody>
          <a:bodyPr anchorCtr="0" anchor="t" bIns="182750" lIns="182750" spcFirstLastPara="1" rIns="182750" wrap="square" tIns="182750">
            <a:noAutofit/>
          </a:bodyPr>
          <a:lstStyle/>
          <a:p>
            <a:pPr indent="0" lvl="0" marL="0" rtl="0" algn="l">
              <a:lnSpc>
                <a:spcPct val="115000"/>
              </a:lnSpc>
              <a:spcBef>
                <a:spcPts val="1600"/>
              </a:spcBef>
              <a:spcAft>
                <a:spcPts val="0"/>
              </a:spcAft>
              <a:buNone/>
            </a:pPr>
            <a:r>
              <a:rPr b="1" lang="en" sz="3000">
                <a:solidFill>
                  <a:srgbClr val="434343"/>
                </a:solidFill>
                <a:latin typeface="Calibri"/>
                <a:ea typeface="Calibri"/>
                <a:cs typeface="Calibri"/>
                <a:sym typeface="Calibri"/>
              </a:rPr>
              <a:t>XLSX </a:t>
            </a:r>
            <a:r>
              <a:rPr lang="en" sz="3000">
                <a:solidFill>
                  <a:srgbClr val="434343"/>
                </a:solidFill>
                <a:latin typeface="Calibri"/>
                <a:ea typeface="Calibri"/>
                <a:cs typeface="Calibri"/>
                <a:sym typeface="Calibri"/>
              </a:rPr>
              <a:t>is the XML-based format (once proprietary to Microsoft©) used by the Excel spreadsheet manager.</a:t>
            </a:r>
            <a:endParaRPr sz="3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45"/>
          <p:cNvPicPr preferRelativeResize="0"/>
          <p:nvPr/>
        </p:nvPicPr>
        <p:blipFill rotWithShape="1">
          <a:blip r:embed="rId3">
            <a:alphaModFix/>
          </a:blip>
          <a:srcRect b="0" l="0" r="-12790" t="0"/>
          <a:stretch/>
        </p:blipFill>
        <p:spPr>
          <a:xfrm>
            <a:off x="1985900" y="3580525"/>
            <a:ext cx="14801350" cy="4071432"/>
          </a:xfrm>
          <a:prstGeom prst="rect">
            <a:avLst/>
          </a:prstGeom>
          <a:noFill/>
          <a:ln>
            <a:noFill/>
          </a:ln>
        </p:spPr>
      </p:pic>
      <p:sp>
        <p:nvSpPr>
          <p:cNvPr id="163" name="Google Shape;163;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rtl="0" algn="l">
              <a:lnSpc>
                <a:spcPct val="115000"/>
              </a:lnSpc>
              <a:spcBef>
                <a:spcPts val="0"/>
              </a:spcBef>
              <a:spcAft>
                <a:spcPts val="0"/>
              </a:spcAft>
              <a:buNone/>
            </a:pPr>
            <a:r>
              <a:rPr lang="en" sz="3997">
                <a:solidFill>
                  <a:srgbClr val="FFFFFF"/>
                </a:solidFill>
              </a:rPr>
              <a:t>The Excel XLSX format (2/2)</a:t>
            </a:r>
            <a:endParaRPr sz="3997">
              <a:solidFill>
                <a:srgbClr val="FFFFFF"/>
              </a:solidFill>
            </a:endParaRPr>
          </a:p>
        </p:txBody>
      </p:sp>
      <p:grpSp>
        <p:nvGrpSpPr>
          <p:cNvPr id="164" name="Google Shape;164;p45"/>
          <p:cNvGrpSpPr/>
          <p:nvPr/>
        </p:nvGrpSpPr>
        <p:grpSpPr>
          <a:xfrm>
            <a:off x="3118000" y="6938925"/>
            <a:ext cx="3570300" cy="2743188"/>
            <a:chOff x="3118000" y="6938925"/>
            <a:chExt cx="3570300" cy="2743188"/>
          </a:xfrm>
        </p:grpSpPr>
        <p:sp>
          <p:nvSpPr>
            <p:cNvPr id="165" name="Google Shape;165;p45"/>
            <p:cNvSpPr txBox="1"/>
            <p:nvPr/>
          </p:nvSpPr>
          <p:spPr>
            <a:xfrm>
              <a:off x="3956850" y="8801313"/>
              <a:ext cx="1944000" cy="8808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600">
                  <a:solidFill>
                    <a:srgbClr val="434343"/>
                  </a:solidFill>
                  <a:latin typeface="Calibri"/>
                  <a:ea typeface="Calibri"/>
                  <a:cs typeface="Calibri"/>
                  <a:sym typeface="Calibri"/>
                </a:rPr>
                <a:t>SHEETS</a:t>
              </a:r>
              <a:endParaRPr b="1" sz="3600">
                <a:solidFill>
                  <a:srgbClr val="434343"/>
                </a:solidFill>
                <a:latin typeface="Calibri"/>
                <a:ea typeface="Calibri"/>
                <a:cs typeface="Calibri"/>
                <a:sym typeface="Calibri"/>
              </a:endParaRPr>
            </a:p>
          </p:txBody>
        </p:sp>
        <p:cxnSp>
          <p:nvCxnSpPr>
            <p:cNvPr id="166" name="Google Shape;166;p45"/>
            <p:cNvCxnSpPr>
              <a:stCxn id="167" idx="2"/>
              <a:endCxn id="165" idx="0"/>
            </p:cNvCxnSpPr>
            <p:nvPr/>
          </p:nvCxnSpPr>
          <p:spPr>
            <a:xfrm>
              <a:off x="4903150" y="7819725"/>
              <a:ext cx="25800" cy="981600"/>
            </a:xfrm>
            <a:prstGeom prst="straightConnector1">
              <a:avLst/>
            </a:prstGeom>
            <a:noFill/>
            <a:ln cap="flat" cmpd="sng" w="76200">
              <a:solidFill>
                <a:srgbClr val="4A86E8"/>
              </a:solidFill>
              <a:prstDash val="solid"/>
              <a:round/>
              <a:headEnd len="med" w="med" type="none"/>
              <a:tailEnd len="med" w="med" type="none"/>
            </a:ln>
          </p:spPr>
        </p:cxnSp>
        <p:sp>
          <p:nvSpPr>
            <p:cNvPr id="167" name="Google Shape;167;p45"/>
            <p:cNvSpPr txBox="1"/>
            <p:nvPr/>
          </p:nvSpPr>
          <p:spPr>
            <a:xfrm>
              <a:off x="3118000" y="6938925"/>
              <a:ext cx="3570300" cy="8808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t/>
              </a:r>
              <a:endParaRPr b="1" sz="3600">
                <a:solidFill>
                  <a:srgbClr val="434343"/>
                </a:solidFill>
                <a:latin typeface="Calibri"/>
                <a:ea typeface="Calibri"/>
                <a:cs typeface="Calibri"/>
                <a:sym typeface="Calibri"/>
              </a:endParaRPr>
            </a:p>
          </p:txBody>
        </p:sp>
      </p:grpSp>
      <p:grpSp>
        <p:nvGrpSpPr>
          <p:cNvPr id="168" name="Google Shape;168;p45"/>
          <p:cNvGrpSpPr/>
          <p:nvPr/>
        </p:nvGrpSpPr>
        <p:grpSpPr>
          <a:xfrm>
            <a:off x="2732675" y="1666675"/>
            <a:ext cx="14898675" cy="8015450"/>
            <a:chOff x="2732675" y="1666675"/>
            <a:chExt cx="14898675" cy="8015450"/>
          </a:xfrm>
        </p:grpSpPr>
        <p:sp>
          <p:nvSpPr>
            <p:cNvPr id="169" name="Google Shape;169;p45"/>
            <p:cNvSpPr txBox="1"/>
            <p:nvPr/>
          </p:nvSpPr>
          <p:spPr>
            <a:xfrm>
              <a:off x="6819400" y="5676675"/>
              <a:ext cx="1547100" cy="6783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t/>
              </a:r>
              <a:endParaRPr b="1" sz="2400">
                <a:solidFill>
                  <a:srgbClr val="434343"/>
                </a:solidFill>
                <a:latin typeface="Calibri"/>
                <a:ea typeface="Calibri"/>
                <a:cs typeface="Calibri"/>
                <a:sym typeface="Calibri"/>
              </a:endParaRPr>
            </a:p>
          </p:txBody>
        </p:sp>
        <p:cxnSp>
          <p:nvCxnSpPr>
            <p:cNvPr id="170" name="Google Shape;170;p45"/>
            <p:cNvCxnSpPr>
              <a:stCxn id="171" idx="0"/>
              <a:endCxn id="169" idx="2"/>
            </p:cNvCxnSpPr>
            <p:nvPr/>
          </p:nvCxnSpPr>
          <p:spPr>
            <a:xfrm rot="10800000">
              <a:off x="7593100" y="6355125"/>
              <a:ext cx="614400" cy="2446200"/>
            </a:xfrm>
            <a:prstGeom prst="straightConnector1">
              <a:avLst/>
            </a:prstGeom>
            <a:noFill/>
            <a:ln cap="flat" cmpd="sng" w="76200">
              <a:solidFill>
                <a:srgbClr val="FF9900"/>
              </a:solidFill>
              <a:prstDash val="solid"/>
              <a:round/>
              <a:headEnd len="med" w="med" type="none"/>
              <a:tailEnd len="med" w="med" type="none"/>
            </a:ln>
          </p:spPr>
        </p:cxnSp>
        <p:grpSp>
          <p:nvGrpSpPr>
            <p:cNvPr id="172" name="Google Shape;172;p45"/>
            <p:cNvGrpSpPr/>
            <p:nvPr/>
          </p:nvGrpSpPr>
          <p:grpSpPr>
            <a:xfrm>
              <a:off x="2732675" y="1666675"/>
              <a:ext cx="14898675" cy="4688300"/>
              <a:chOff x="2732675" y="1666675"/>
              <a:chExt cx="14898675" cy="4688300"/>
            </a:xfrm>
          </p:grpSpPr>
          <p:sp>
            <p:nvSpPr>
              <p:cNvPr id="173" name="Google Shape;173;p45"/>
              <p:cNvSpPr txBox="1"/>
              <p:nvPr/>
            </p:nvSpPr>
            <p:spPr>
              <a:xfrm>
                <a:off x="15527750" y="2070663"/>
                <a:ext cx="2103600" cy="6783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600">
                    <a:solidFill>
                      <a:srgbClr val="434343"/>
                    </a:solidFill>
                    <a:latin typeface="Calibri"/>
                    <a:ea typeface="Calibri"/>
                    <a:cs typeface="Calibri"/>
                    <a:sym typeface="Calibri"/>
                  </a:rPr>
                  <a:t>ROWS</a:t>
                </a:r>
                <a:endParaRPr b="1" sz="3600">
                  <a:solidFill>
                    <a:srgbClr val="434343"/>
                  </a:solidFill>
                  <a:latin typeface="Calibri"/>
                  <a:ea typeface="Calibri"/>
                  <a:cs typeface="Calibri"/>
                  <a:sym typeface="Calibri"/>
                </a:endParaRPr>
              </a:p>
            </p:txBody>
          </p:sp>
          <p:cxnSp>
            <p:nvCxnSpPr>
              <p:cNvPr id="174" name="Google Shape;174;p45"/>
              <p:cNvCxnSpPr>
                <a:stCxn id="175" idx="1"/>
                <a:endCxn id="173" idx="2"/>
              </p:cNvCxnSpPr>
              <p:nvPr/>
            </p:nvCxnSpPr>
            <p:spPr>
              <a:xfrm flipH="1" rot="10800000">
                <a:off x="15970875" y="2748825"/>
                <a:ext cx="608700" cy="2492700"/>
              </a:xfrm>
              <a:prstGeom prst="bentConnector2">
                <a:avLst/>
              </a:prstGeom>
              <a:noFill/>
              <a:ln cap="flat" cmpd="sng" w="76200">
                <a:solidFill>
                  <a:srgbClr val="00FF00"/>
                </a:solidFill>
                <a:prstDash val="solid"/>
                <a:round/>
                <a:headEnd len="med" w="med" type="none"/>
                <a:tailEnd len="med" w="med" type="none"/>
              </a:ln>
            </p:spPr>
          </p:cxnSp>
          <p:sp>
            <p:nvSpPr>
              <p:cNvPr id="176" name="Google Shape;176;p45"/>
              <p:cNvSpPr txBox="1"/>
              <p:nvPr/>
            </p:nvSpPr>
            <p:spPr>
              <a:xfrm>
                <a:off x="4842700" y="1666675"/>
                <a:ext cx="2392800" cy="8808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600">
                    <a:solidFill>
                      <a:srgbClr val="434343"/>
                    </a:solidFill>
                    <a:latin typeface="Calibri"/>
                    <a:ea typeface="Calibri"/>
                    <a:cs typeface="Calibri"/>
                    <a:sym typeface="Calibri"/>
                  </a:rPr>
                  <a:t>COLUMNS</a:t>
                </a:r>
                <a:endParaRPr b="1" sz="3600">
                  <a:solidFill>
                    <a:srgbClr val="434343"/>
                  </a:solidFill>
                  <a:latin typeface="Calibri"/>
                  <a:ea typeface="Calibri"/>
                  <a:cs typeface="Calibri"/>
                  <a:sym typeface="Calibri"/>
                </a:endParaRPr>
              </a:p>
            </p:txBody>
          </p:sp>
          <p:cxnSp>
            <p:nvCxnSpPr>
              <p:cNvPr id="177" name="Google Shape;177;p45"/>
              <p:cNvCxnSpPr>
                <a:stCxn id="178" idx="1"/>
                <a:endCxn id="176" idx="2"/>
              </p:cNvCxnSpPr>
              <p:nvPr/>
            </p:nvCxnSpPr>
            <p:spPr>
              <a:xfrm flipH="1" rot="10800000">
                <a:off x="6007625" y="2547550"/>
                <a:ext cx="31500" cy="427500"/>
              </a:xfrm>
              <a:prstGeom prst="straightConnector1">
                <a:avLst/>
              </a:prstGeom>
              <a:noFill/>
              <a:ln cap="flat" cmpd="sng" w="76200">
                <a:solidFill>
                  <a:srgbClr val="9900FF"/>
                </a:solidFill>
                <a:prstDash val="solid"/>
                <a:round/>
                <a:headEnd len="med" w="med" type="none"/>
                <a:tailEnd len="med" w="med" type="none"/>
              </a:ln>
            </p:spPr>
          </p:cxnSp>
          <p:sp>
            <p:nvSpPr>
              <p:cNvPr id="178" name="Google Shape;178;p45"/>
              <p:cNvSpPr/>
              <p:nvPr/>
            </p:nvSpPr>
            <p:spPr>
              <a:xfrm rot="5400000">
                <a:off x="5638625" y="69100"/>
                <a:ext cx="738000" cy="6549900"/>
              </a:xfrm>
              <a:prstGeom prst="leftBrace">
                <a:avLst>
                  <a:gd fmla="val 41927" name="adj1"/>
                  <a:gd fmla="val 50000" name="adj2"/>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5"/>
              <p:cNvSpPr/>
              <p:nvPr/>
            </p:nvSpPr>
            <p:spPr>
              <a:xfrm rot="10800000">
                <a:off x="15232875" y="4128075"/>
                <a:ext cx="738000" cy="2226900"/>
              </a:xfrm>
              <a:prstGeom prst="leftBrace">
                <a:avLst>
                  <a:gd fmla="val 41927" name="adj1"/>
                  <a:gd fmla="val 50000" name="adj2"/>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45"/>
            <p:cNvSpPr txBox="1"/>
            <p:nvPr/>
          </p:nvSpPr>
          <p:spPr>
            <a:xfrm>
              <a:off x="7235500" y="8801325"/>
              <a:ext cx="1944000" cy="8808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600">
                  <a:solidFill>
                    <a:srgbClr val="434343"/>
                  </a:solidFill>
                  <a:latin typeface="Calibri"/>
                  <a:ea typeface="Calibri"/>
                  <a:cs typeface="Calibri"/>
                  <a:sym typeface="Calibri"/>
                </a:rPr>
                <a:t>CELL</a:t>
              </a:r>
              <a:endParaRPr b="1" sz="3600">
                <a:solidFill>
                  <a:srgbClr val="434343"/>
                </a:solidFill>
                <a:latin typeface="Calibri"/>
                <a:ea typeface="Calibri"/>
                <a:cs typeface="Calibri"/>
                <a:sym typeface="Calibri"/>
              </a:endParaRPr>
            </a:p>
          </p:txBody>
        </p:sp>
      </p:grpSp>
      <p:sp>
        <p:nvSpPr>
          <p:cNvPr id="179" name="Google Shape;179;p45"/>
          <p:cNvSpPr txBox="1"/>
          <p:nvPr/>
        </p:nvSpPr>
        <p:spPr>
          <a:xfrm>
            <a:off x="9569200" y="6346200"/>
            <a:ext cx="2594400" cy="6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b="1" lang="en" sz="2400">
                <a:solidFill>
                  <a:srgbClr val="434343"/>
                </a:solidFill>
                <a:latin typeface="Calibri"/>
                <a:ea typeface="Calibri"/>
                <a:cs typeface="Calibri"/>
                <a:sym typeface="Calibri"/>
              </a:rPr>
              <a:t>=AVERAGE(E2:E5)</a:t>
            </a:r>
            <a:endParaRPr b="1" sz="2400">
              <a:latin typeface="Calibri"/>
              <a:ea typeface="Calibri"/>
              <a:cs typeface="Calibri"/>
              <a:sym typeface="Calibri"/>
            </a:endParaRPr>
          </a:p>
        </p:txBody>
      </p:sp>
      <p:grpSp>
        <p:nvGrpSpPr>
          <p:cNvPr id="180" name="Google Shape;180;p45"/>
          <p:cNvGrpSpPr/>
          <p:nvPr/>
        </p:nvGrpSpPr>
        <p:grpSpPr>
          <a:xfrm>
            <a:off x="9434975" y="6431175"/>
            <a:ext cx="4284575" cy="3250950"/>
            <a:chOff x="9434975" y="6431175"/>
            <a:chExt cx="4284575" cy="3250950"/>
          </a:xfrm>
        </p:grpSpPr>
        <p:sp>
          <p:nvSpPr>
            <p:cNvPr id="181" name="Google Shape;181;p45"/>
            <p:cNvSpPr txBox="1"/>
            <p:nvPr/>
          </p:nvSpPr>
          <p:spPr>
            <a:xfrm>
              <a:off x="9434975" y="6431175"/>
              <a:ext cx="2728500" cy="678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t/>
              </a:r>
              <a:endParaRPr b="1" sz="2400">
                <a:solidFill>
                  <a:srgbClr val="434343"/>
                </a:solidFill>
                <a:latin typeface="Calibri"/>
                <a:ea typeface="Calibri"/>
                <a:cs typeface="Calibri"/>
                <a:sym typeface="Calibri"/>
              </a:endParaRPr>
            </a:p>
          </p:txBody>
        </p:sp>
        <p:sp>
          <p:nvSpPr>
            <p:cNvPr id="182" name="Google Shape;182;p45"/>
            <p:cNvSpPr txBox="1"/>
            <p:nvPr/>
          </p:nvSpPr>
          <p:spPr>
            <a:xfrm>
              <a:off x="11326750" y="8801325"/>
              <a:ext cx="2392800" cy="880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b="1" lang="en" sz="3600">
                  <a:solidFill>
                    <a:srgbClr val="434343"/>
                  </a:solidFill>
                  <a:latin typeface="Calibri"/>
                  <a:ea typeface="Calibri"/>
                  <a:cs typeface="Calibri"/>
                  <a:sym typeface="Calibri"/>
                </a:rPr>
                <a:t>FORMULA</a:t>
              </a:r>
              <a:endParaRPr b="1" sz="3600">
                <a:solidFill>
                  <a:srgbClr val="434343"/>
                </a:solidFill>
                <a:latin typeface="Calibri"/>
                <a:ea typeface="Calibri"/>
                <a:cs typeface="Calibri"/>
                <a:sym typeface="Calibri"/>
              </a:endParaRPr>
            </a:p>
          </p:txBody>
        </p:sp>
        <p:cxnSp>
          <p:nvCxnSpPr>
            <p:cNvPr id="183" name="Google Shape;183;p45"/>
            <p:cNvCxnSpPr>
              <a:stCxn id="182" idx="0"/>
              <a:endCxn id="181" idx="2"/>
            </p:cNvCxnSpPr>
            <p:nvPr/>
          </p:nvCxnSpPr>
          <p:spPr>
            <a:xfrm rot="10800000">
              <a:off x="10799350" y="7109325"/>
              <a:ext cx="1723800" cy="1692000"/>
            </a:xfrm>
            <a:prstGeom prst="straightConnector1">
              <a:avLst/>
            </a:prstGeom>
            <a:noFill/>
            <a:ln cap="flat" cmpd="sng" w="762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Libraries to work with Excel XLSX</a:t>
            </a:r>
            <a:endParaRPr b="0" i="0" sz="4395" u="none" cap="none" strike="noStrike">
              <a:solidFill>
                <a:schemeClr val="lt1"/>
              </a:solidFill>
              <a:latin typeface="Calibri"/>
              <a:ea typeface="Calibri"/>
              <a:cs typeface="Calibri"/>
              <a:sym typeface="Calibri"/>
            </a:endParaRPr>
          </a:p>
        </p:txBody>
      </p:sp>
      <p:sp>
        <p:nvSpPr>
          <p:cNvPr id="189" name="Google Shape;189;p46"/>
          <p:cNvSpPr txBox="1"/>
          <p:nvPr>
            <p:ph idx="4294967295" type="body"/>
          </p:nvPr>
        </p:nvSpPr>
        <p:spPr>
          <a:xfrm>
            <a:off x="421350" y="1777600"/>
            <a:ext cx="17416800" cy="24591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openpyxl</a:t>
            </a:r>
            <a:r>
              <a:rPr lang="en" sz="3997">
                <a:solidFill>
                  <a:srgbClr val="434343"/>
                </a:solidFill>
              </a:rPr>
              <a:t> library</a:t>
            </a:r>
            <a:endParaRPr sz="3997">
              <a:solidFill>
                <a:srgbClr val="434343"/>
              </a:solidFill>
            </a:endParaRPr>
          </a:p>
          <a:p>
            <a:pPr indent="-723084" lvl="0" marL="913584" rtl="0" algn="l">
              <a:spcBef>
                <a:spcPts val="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xlrd</a:t>
            </a:r>
            <a:r>
              <a:rPr lang="en" sz="3997">
                <a:solidFill>
                  <a:srgbClr val="434343"/>
                </a:solidFill>
              </a:rPr>
              <a:t> library</a:t>
            </a:r>
            <a:endParaRPr sz="3997">
              <a:solidFill>
                <a:srgbClr val="434343"/>
              </a:solidFill>
            </a:endParaRPr>
          </a:p>
          <a:p>
            <a:pPr indent="-723084" lvl="0" marL="913584" rtl="0" algn="l">
              <a:spcBef>
                <a:spcPts val="0"/>
              </a:spcBef>
              <a:spcAft>
                <a:spcPts val="0"/>
              </a:spcAft>
              <a:buClr>
                <a:srgbClr val="434343"/>
              </a:buClr>
              <a:buSzPts val="3997"/>
              <a:buFont typeface="Calibri"/>
              <a:buChar char="●"/>
            </a:pPr>
            <a:r>
              <a:rPr lang="en" sz="3997">
                <a:solidFill>
                  <a:srgbClr val="434343"/>
                </a:solidFill>
              </a:rPr>
              <a:t>the </a:t>
            </a:r>
            <a:r>
              <a:rPr lang="en" sz="3997">
                <a:solidFill>
                  <a:srgbClr val="434343"/>
                </a:solidFill>
                <a:latin typeface="Courier New"/>
                <a:ea typeface="Courier New"/>
                <a:cs typeface="Courier New"/>
                <a:sym typeface="Courier New"/>
              </a:rPr>
              <a:t>xlswriter</a:t>
            </a:r>
            <a:r>
              <a:rPr lang="en" sz="3997">
                <a:solidFill>
                  <a:srgbClr val="434343"/>
                </a:solidFill>
              </a:rPr>
              <a:t> library</a:t>
            </a:r>
            <a:endParaRPr sz="3997">
              <a:solidFill>
                <a:srgbClr val="434343"/>
              </a:solidFill>
            </a:endParaRPr>
          </a:p>
          <a:p>
            <a:pPr indent="0" lvl="0" marL="0" marR="0" rtl="0" algn="l">
              <a:lnSpc>
                <a:spcPct val="115000"/>
              </a:lnSpc>
              <a:spcBef>
                <a:spcPts val="0"/>
              </a:spcBef>
              <a:spcAft>
                <a:spcPts val="0"/>
              </a:spcAft>
              <a:buNone/>
            </a:pPr>
            <a:r>
              <a:t/>
            </a:r>
            <a:endParaRPr sz="3997">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sz="3997">
              <a:solidFill>
                <a:srgbClr val="434343"/>
              </a:solidFill>
              <a:latin typeface="Courier New"/>
              <a:ea typeface="Courier New"/>
              <a:cs typeface="Courier New"/>
              <a:sym typeface="Courier New"/>
            </a:endParaRPr>
          </a:p>
        </p:txBody>
      </p:sp>
      <p:sp>
        <p:nvSpPr>
          <p:cNvPr id="190" name="Google Shape;190;p46"/>
          <p:cNvSpPr txBox="1"/>
          <p:nvPr/>
        </p:nvSpPr>
        <p:spPr>
          <a:xfrm>
            <a:off x="681450" y="5175400"/>
            <a:ext cx="17156700" cy="216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4800">
                <a:solidFill>
                  <a:srgbClr val="434343"/>
                </a:solidFill>
                <a:latin typeface="Calibri"/>
                <a:ea typeface="Calibri"/>
                <a:cs typeface="Calibri"/>
                <a:sym typeface="Calibri"/>
              </a:rPr>
              <a:t>We’ll use the </a:t>
            </a:r>
            <a:r>
              <a:rPr lang="en" sz="4800">
                <a:solidFill>
                  <a:srgbClr val="434343"/>
                </a:solidFill>
                <a:latin typeface="Courier New"/>
                <a:ea typeface="Courier New"/>
                <a:cs typeface="Courier New"/>
                <a:sym typeface="Courier New"/>
              </a:rPr>
              <a:t>openpyxl</a:t>
            </a:r>
            <a:r>
              <a:rPr lang="en" sz="4800">
                <a:solidFill>
                  <a:srgbClr val="434343"/>
                </a:solidFill>
                <a:latin typeface="Calibri"/>
                <a:ea typeface="Calibri"/>
                <a:cs typeface="Calibri"/>
                <a:sym typeface="Calibri"/>
              </a:rPr>
              <a:t> in our code sample</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7"/>
          <p:cNvSpPr txBox="1"/>
          <p:nvPr>
            <p:ph type="title"/>
          </p:nvPr>
        </p:nvSpPr>
        <p:spPr>
          <a:xfrm>
            <a:off x="980300" y="976050"/>
            <a:ext cx="165990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sz="11500"/>
              <a:t>Code: read and write</a:t>
            </a:r>
            <a:endParaRPr sz="11500"/>
          </a:p>
          <a:p>
            <a:pPr indent="0" lvl="0" marL="0" marR="0" rtl="0" algn="l">
              <a:lnSpc>
                <a:spcPct val="100000"/>
              </a:lnSpc>
              <a:spcBef>
                <a:spcPts val="0"/>
              </a:spcBef>
              <a:spcAft>
                <a:spcPts val="0"/>
              </a:spcAft>
              <a:buClr>
                <a:srgbClr val="000000"/>
              </a:buClr>
              <a:buSzPts val="1100"/>
              <a:buFont typeface="Arial"/>
              <a:buNone/>
            </a:pPr>
            <a:r>
              <a:rPr lang="en" sz="11500"/>
              <a:t>an Excel XLSX file</a:t>
            </a:r>
            <a:endParaRPr sz="1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8"/>
          <p:cNvSpPr txBox="1"/>
          <p:nvPr>
            <p:ph type="title"/>
          </p:nvPr>
        </p:nvSpPr>
        <p:spPr>
          <a:xfrm>
            <a:off x="196414" y="32685"/>
            <a:ext cx="17645400" cy="12048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Summary</a:t>
            </a:r>
            <a:endParaRPr b="0" i="0" sz="4398" u="none" cap="none" strike="noStrike">
              <a:solidFill>
                <a:schemeClr val="lt1"/>
              </a:solidFill>
              <a:latin typeface="Calibri"/>
              <a:ea typeface="Calibri"/>
              <a:cs typeface="Calibri"/>
              <a:sym typeface="Calibri"/>
            </a:endParaRPr>
          </a:p>
        </p:txBody>
      </p:sp>
      <p:sp>
        <p:nvSpPr>
          <p:cNvPr id="201" name="Google Shape;201;p48"/>
          <p:cNvSpPr txBox="1"/>
          <p:nvPr>
            <p:ph idx="4294967295" type="body"/>
          </p:nvPr>
        </p:nvSpPr>
        <p:spPr>
          <a:xfrm>
            <a:off x="459375" y="1909763"/>
            <a:ext cx="17424300" cy="8042400"/>
          </a:xfrm>
          <a:prstGeom prst="rect">
            <a:avLst/>
          </a:prstGeom>
          <a:noFill/>
          <a:ln>
            <a:noFill/>
          </a:ln>
        </p:spPr>
        <p:txBody>
          <a:bodyPr anchorCtr="0" anchor="t" bIns="182750" lIns="182750" spcFirstLastPara="1" rIns="182750" wrap="square" tIns="182750">
            <a:noAutofit/>
          </a:bodyPr>
          <a:lstStyle/>
          <a:p>
            <a:pPr indent="-723425" lvl="0" marL="913988" rtl="0" algn="l">
              <a:spcBef>
                <a:spcPts val="0"/>
              </a:spcBef>
              <a:spcAft>
                <a:spcPts val="0"/>
              </a:spcAft>
              <a:buClr>
                <a:srgbClr val="434343"/>
              </a:buClr>
              <a:buSzPts val="3997"/>
              <a:buFont typeface="Calibri"/>
              <a:buChar char="●"/>
            </a:pPr>
            <a:r>
              <a:rPr lang="en" sz="3997">
                <a:solidFill>
                  <a:srgbClr val="434343"/>
                </a:solidFill>
              </a:rPr>
              <a:t>The Excel XLSX format</a:t>
            </a:r>
            <a:endParaRPr sz="3997">
              <a:solidFill>
                <a:srgbClr val="434343"/>
              </a:solidFill>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Libraries to work with </a:t>
            </a:r>
            <a:r>
              <a:rPr lang="en" sz="3997">
                <a:solidFill>
                  <a:srgbClr val="434343"/>
                </a:solidFill>
              </a:rPr>
              <a:t>Excel XLSX</a:t>
            </a:r>
            <a:endParaRPr sz="3997">
              <a:solidFill>
                <a:srgbClr val="434343"/>
              </a:solidFill>
              <a:latin typeface="Courier New"/>
              <a:ea typeface="Courier New"/>
              <a:cs typeface="Courier New"/>
              <a:sym typeface="Courier New"/>
            </a:endParaRPr>
          </a:p>
          <a:p>
            <a:pPr indent="-723425" lvl="0" marL="913988" rtl="0" algn="l">
              <a:spcBef>
                <a:spcPts val="0"/>
              </a:spcBef>
              <a:spcAft>
                <a:spcPts val="0"/>
              </a:spcAft>
              <a:buClr>
                <a:srgbClr val="434343"/>
              </a:buClr>
              <a:buSzPts val="3997"/>
              <a:buFont typeface="Calibri"/>
              <a:buChar char="●"/>
            </a:pPr>
            <a:r>
              <a:rPr lang="en" sz="3997">
                <a:solidFill>
                  <a:srgbClr val="434343"/>
                </a:solidFill>
              </a:rPr>
              <a:t>Code: read and write a </a:t>
            </a:r>
            <a:r>
              <a:rPr lang="en" sz="3997">
                <a:solidFill>
                  <a:srgbClr val="434343"/>
                </a:solidFill>
              </a:rPr>
              <a:t>Excel XLSX</a:t>
            </a:r>
            <a:r>
              <a:rPr lang="en" sz="3997">
                <a:solidFill>
                  <a:srgbClr val="434343"/>
                </a:solidFill>
              </a:rPr>
              <a:t> file</a:t>
            </a:r>
            <a:endParaRPr sz="3997">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9"/>
          <p:cNvSpPr txBox="1"/>
          <p:nvPr>
            <p:ph type="ctrTitle"/>
          </p:nvPr>
        </p:nvSpPr>
        <p:spPr>
          <a:xfrm>
            <a:off x="780950" y="3636875"/>
            <a:ext cx="154992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a:t>PDF</a:t>
            </a:r>
            <a:endParaRPr b="0" i="0" sz="9596" u="none" cap="none" strike="noStrike">
              <a:solidFill>
                <a:schemeClr val="lt1"/>
              </a:solidFill>
              <a:latin typeface="Calibri"/>
              <a:ea typeface="Calibri"/>
              <a:cs typeface="Calibri"/>
              <a:sym typeface="Calibri"/>
            </a:endParaRPr>
          </a:p>
        </p:txBody>
      </p:sp>
      <p:sp>
        <p:nvSpPr>
          <p:cNvPr id="207" name="Google Shape;207;p49"/>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